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57" r:id="rId5"/>
    <p:sldId id="258" r:id="rId6"/>
    <p:sldId id="272" r:id="rId7"/>
    <p:sldId id="273" r:id="rId8"/>
    <p:sldId id="274" r:id="rId9"/>
    <p:sldId id="260" r:id="rId10"/>
    <p:sldId id="259" r:id="rId11"/>
    <p:sldId id="269" r:id="rId12"/>
    <p:sldId id="270" r:id="rId13"/>
    <p:sldId id="271" r:id="rId14"/>
    <p:sldId id="261" r:id="rId15"/>
    <p:sldId id="262" r:id="rId16"/>
    <p:sldId id="263" r:id="rId17"/>
    <p:sldId id="264" r:id="rId18"/>
    <p:sldId id="265" r:id="rId19"/>
    <p:sldId id="266" r:id="rId20"/>
    <p:sldId id="267" r:id="rId21"/>
    <p:sldId id="275" r:id="rId22"/>
    <p:sldId id="276" r:id="rId23"/>
    <p:sldId id="277" r:id="rId24"/>
    <p:sldId id="278" r:id="rId25"/>
    <p:sldId id="279" r:id="rId26"/>
    <p:sldId id="280" r:id="rId27"/>
    <p:sldId id="283" r:id="rId28"/>
    <p:sldId id="281" r:id="rId29"/>
    <p:sldId id="282" r:id="rId30"/>
    <p:sldId id="284" r:id="rId31"/>
    <p:sldId id="285" r:id="rId3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3" d="100"/>
          <a:sy n="63" d="100"/>
        </p:scale>
        <p:origin x="-978"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7A281DB5-B1BD-4A43-9F5A-B85070E5F8C3}" type="datetimeFigureOut">
              <a:rPr lang="es-PE" smtClean="0"/>
              <a:t>21/10/2020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2715610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A281DB5-B1BD-4A43-9F5A-B85070E5F8C3}" type="datetimeFigureOut">
              <a:rPr lang="es-PE" smtClean="0"/>
              <a:t>21/10/2020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337296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A281DB5-B1BD-4A43-9F5A-B85070E5F8C3}" type="datetimeFigureOut">
              <a:rPr lang="es-PE" smtClean="0"/>
              <a:t>21/10/2020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322991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A281DB5-B1BD-4A43-9F5A-B85070E5F8C3}" type="datetimeFigureOut">
              <a:rPr lang="es-PE" smtClean="0"/>
              <a:t>21/10/2020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207390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A281DB5-B1BD-4A43-9F5A-B85070E5F8C3}" type="datetimeFigureOut">
              <a:rPr lang="es-PE" smtClean="0"/>
              <a:t>21/10/2020</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64242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7A281DB5-B1BD-4A43-9F5A-B85070E5F8C3}" type="datetimeFigureOut">
              <a:rPr lang="es-PE" smtClean="0"/>
              <a:t>21/10/2020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399663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7A281DB5-B1BD-4A43-9F5A-B85070E5F8C3}" type="datetimeFigureOut">
              <a:rPr lang="es-PE" smtClean="0"/>
              <a:t>21/10/2020</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54147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7A281DB5-B1BD-4A43-9F5A-B85070E5F8C3}" type="datetimeFigureOut">
              <a:rPr lang="es-PE" smtClean="0"/>
              <a:t>21/10/2020</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72800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A281DB5-B1BD-4A43-9F5A-B85070E5F8C3}" type="datetimeFigureOut">
              <a:rPr lang="es-PE" smtClean="0"/>
              <a:t>21/10/2020</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409020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A281DB5-B1BD-4A43-9F5A-B85070E5F8C3}" type="datetimeFigureOut">
              <a:rPr lang="es-PE" smtClean="0"/>
              <a:t>21/10/2020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81155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A281DB5-B1BD-4A43-9F5A-B85070E5F8C3}" type="datetimeFigureOut">
              <a:rPr lang="es-PE" smtClean="0"/>
              <a:t>21/10/2020</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F79A894-4A2B-4131-A9E8-0776D80BBC10}" type="slidenum">
              <a:rPr lang="es-PE" smtClean="0"/>
              <a:t>‹Nº›</a:t>
            </a:fld>
            <a:endParaRPr lang="es-PE"/>
          </a:p>
        </p:txBody>
      </p:sp>
    </p:spTree>
    <p:extLst>
      <p:ext uri="{BB962C8B-B14F-4D97-AF65-F5344CB8AC3E}">
        <p14:creationId xmlns:p14="http://schemas.microsoft.com/office/powerpoint/2010/main" val="351931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81DB5-B1BD-4A43-9F5A-B85070E5F8C3}" type="datetimeFigureOut">
              <a:rPr lang="es-PE" smtClean="0"/>
              <a:t>21/10/2020</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9A894-4A2B-4131-A9E8-0776D80BBC10}" type="slidenum">
              <a:rPr lang="es-PE" smtClean="0"/>
              <a:t>‹Nº›</a:t>
            </a:fld>
            <a:endParaRPr lang="es-PE"/>
          </a:p>
        </p:txBody>
      </p:sp>
    </p:spTree>
    <p:extLst>
      <p:ext uri="{BB962C8B-B14F-4D97-AF65-F5344CB8AC3E}">
        <p14:creationId xmlns:p14="http://schemas.microsoft.com/office/powerpoint/2010/main" val="4204329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8720" y="1493520"/>
            <a:ext cx="9479280" cy="3337560"/>
          </a:xfrm>
        </p:spPr>
        <p:txBody>
          <a:bodyPr>
            <a:normAutofit/>
          </a:bodyPr>
          <a:lstStyle/>
          <a:p>
            <a:r>
              <a:rPr lang="es-PE" b="1" dirty="0" smtClean="0"/>
              <a:t>AUTORIA Y PARTICIPACION </a:t>
            </a:r>
            <a:br>
              <a:rPr lang="es-PE" b="1" dirty="0" smtClean="0"/>
            </a:br>
            <a:r>
              <a:rPr lang="es-PE" sz="3200" dirty="0"/>
              <a:t>J</a:t>
            </a:r>
            <a:r>
              <a:rPr lang="es-PE" sz="3200" dirty="0" smtClean="0"/>
              <a:t>ames Reátegui Sánchez</a:t>
            </a:r>
            <a:endParaRPr lang="es-PE" sz="3200" dirty="0"/>
          </a:p>
        </p:txBody>
      </p:sp>
    </p:spTree>
    <p:extLst>
      <p:ext uri="{BB962C8B-B14F-4D97-AF65-F5344CB8AC3E}">
        <p14:creationId xmlns:p14="http://schemas.microsoft.com/office/powerpoint/2010/main" val="948544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77281"/>
            <a:ext cx="10515600" cy="824298"/>
          </a:xfrm>
        </p:spPr>
        <p:txBody>
          <a:bodyPr/>
          <a:lstStyle/>
          <a:p>
            <a:endParaRPr lang="es-PE"/>
          </a:p>
        </p:txBody>
      </p:sp>
      <p:sp>
        <p:nvSpPr>
          <p:cNvPr id="3" name="Marcador de contenido 2"/>
          <p:cNvSpPr>
            <a:spLocks noGrp="1"/>
          </p:cNvSpPr>
          <p:nvPr>
            <p:ph idx="1"/>
          </p:nvPr>
        </p:nvSpPr>
        <p:spPr>
          <a:xfrm>
            <a:off x="838200" y="988541"/>
            <a:ext cx="10515600" cy="5188422"/>
          </a:xfrm>
        </p:spPr>
        <p:txBody>
          <a:bodyPr/>
          <a:lstStyle/>
          <a:p>
            <a:pPr marL="0" indent="0">
              <a:buNone/>
            </a:pPr>
            <a:r>
              <a:rPr lang="es-PE" b="1" dirty="0"/>
              <a:t>“Artículo 25.- Complicidad primaria y complicidad secundaria</a:t>
            </a:r>
            <a:endParaRPr lang="es-PE" dirty="0"/>
          </a:p>
          <a:p>
            <a:pPr marL="0" indent="0" algn="just">
              <a:buNone/>
            </a:pPr>
            <a:r>
              <a:rPr lang="es-PE" sz="3200" i="1" dirty="0"/>
              <a:t>El que, dolosamente, preste auxilio para la realización del hecho punible, sin el cual no se hubiere perpetrado, será reprimido con la pena prevista para el autor.</a:t>
            </a:r>
          </a:p>
          <a:p>
            <a:pPr marL="0" indent="0" algn="just">
              <a:buNone/>
            </a:pPr>
            <a:r>
              <a:rPr lang="es-PE" sz="3200" i="1" dirty="0"/>
              <a:t>A los que, de cualquier otro modo, hubieran dolosamente prestado asistencia se les disminuirá prudencialmente la pena.</a:t>
            </a:r>
          </a:p>
          <a:p>
            <a:pPr marL="0" indent="0" algn="just">
              <a:buNone/>
            </a:pPr>
            <a:r>
              <a:rPr lang="es-PE" sz="3200" i="1" u="sng" dirty="0"/>
              <a:t>El cómplice siempre responde en referencia al hecho punible cometido por el autor, aunque los elementos especiales que fundamentan la penalidad del tipo legal no concurran en él.”</a:t>
            </a:r>
          </a:p>
          <a:p>
            <a:endParaRPr lang="es-PE" sz="3200" dirty="0"/>
          </a:p>
        </p:txBody>
      </p:sp>
    </p:spTree>
    <p:extLst>
      <p:ext uri="{BB962C8B-B14F-4D97-AF65-F5344CB8AC3E}">
        <p14:creationId xmlns:p14="http://schemas.microsoft.com/office/powerpoint/2010/main" val="4112135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0492" y="-450421"/>
            <a:ext cx="10515600" cy="1325563"/>
          </a:xfrm>
        </p:spPr>
        <p:txBody>
          <a:bodyPr/>
          <a:lstStyle/>
          <a:p>
            <a:endParaRPr lang="es-PE"/>
          </a:p>
        </p:txBody>
      </p:sp>
      <p:sp>
        <p:nvSpPr>
          <p:cNvPr id="3" name="Marcador de contenido 2"/>
          <p:cNvSpPr>
            <a:spLocks noGrp="1"/>
          </p:cNvSpPr>
          <p:nvPr>
            <p:ph idx="1"/>
          </p:nvPr>
        </p:nvSpPr>
        <p:spPr>
          <a:xfrm>
            <a:off x="838200" y="1046205"/>
            <a:ext cx="10515600" cy="5130758"/>
          </a:xfrm>
        </p:spPr>
        <p:txBody>
          <a:bodyPr>
            <a:normAutofit lnSpcReduction="10000"/>
          </a:bodyPr>
          <a:lstStyle/>
          <a:p>
            <a:pPr marL="0" indent="0" algn="just">
              <a:buNone/>
            </a:pPr>
            <a:r>
              <a:rPr lang="es-PE" dirty="0" smtClean="0"/>
              <a:t>En efecto, la ejecutoria suprema del 14 de enero de 2003 argumentó con toda propiedad que “</a:t>
            </a:r>
            <a:r>
              <a:rPr lang="es-PE" i="1" dirty="0" smtClean="0"/>
              <a:t>la participación del </a:t>
            </a:r>
            <a:r>
              <a:rPr lang="es-PE" i="1" dirty="0" err="1" smtClean="0"/>
              <a:t>extraneus</a:t>
            </a:r>
            <a:r>
              <a:rPr lang="es-PE" i="1" dirty="0" smtClean="0"/>
              <a:t> a título de complicidad en los delitos especiales está dada por el título de imputación, </a:t>
            </a:r>
            <a:r>
              <a:rPr lang="es-PE" b="1" i="1" u="sng" dirty="0" smtClean="0"/>
              <a:t>por lo que la conducta de todos los intervinientes en el evento delictivo, autores y cómplices, debe ser enmarcado en el mismo </a:t>
            </a:r>
            <a:r>
              <a:rPr lang="es-PE" b="1" i="1" u="sng" dirty="0" err="1" smtClean="0"/>
              <a:t>nomen</a:t>
            </a:r>
            <a:r>
              <a:rPr lang="es-PE" b="1" i="1" u="sng" dirty="0" smtClean="0"/>
              <a:t> iuris delictivo</a:t>
            </a:r>
            <a:r>
              <a:rPr lang="es-PE" i="1" dirty="0" smtClean="0"/>
              <a:t>; por lo que el argumento de que su conducta debe ser enmarcada en un delito común homologable, no solo es inconsistente, sino que implica la afectación al título de imputación y la inobservancia del principio de </a:t>
            </a:r>
            <a:r>
              <a:rPr lang="es-PE" i="1" dirty="0" err="1" smtClean="0"/>
              <a:t>accesoriedad</a:t>
            </a:r>
            <a:r>
              <a:rPr lang="es-PE" i="1" dirty="0" smtClean="0"/>
              <a:t> limitada, que rige en el ámbito penal y que se colige de la interpretación que se hace del artículo 26º del Código Penal”.</a:t>
            </a:r>
            <a:endParaRPr lang="es-PE" dirty="0" smtClean="0"/>
          </a:p>
          <a:p>
            <a:pPr marL="0" indent="0" algn="just">
              <a:buNone/>
            </a:pPr>
            <a:r>
              <a:rPr lang="es-PE" dirty="0" err="1" smtClean="0"/>
              <a:t>Exp</a:t>
            </a:r>
            <a:r>
              <a:rPr lang="es-PE" dirty="0" smtClean="0"/>
              <a:t>. Nº 3203-2002-Lima (SALAZAR SÁNCHEZ, Delitos contra la administración pública. Jurisprudencia penal, cit., p. 231).</a:t>
            </a:r>
          </a:p>
          <a:p>
            <a:endParaRPr lang="es-PE" dirty="0"/>
          </a:p>
        </p:txBody>
      </p:sp>
    </p:spTree>
    <p:extLst>
      <p:ext uri="{BB962C8B-B14F-4D97-AF65-F5344CB8AC3E}">
        <p14:creationId xmlns:p14="http://schemas.microsoft.com/office/powerpoint/2010/main" val="843770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930876"/>
            <a:ext cx="10515600" cy="5469924"/>
          </a:xfrm>
        </p:spPr>
        <p:txBody>
          <a:bodyPr/>
          <a:lstStyle/>
          <a:p>
            <a:pPr marL="0" indent="0" algn="just">
              <a:buNone/>
            </a:pPr>
            <a:r>
              <a:rPr lang="es-PE" dirty="0" smtClean="0"/>
              <a:t>De igual modo, la ejecutoria suprema del 14 de noviembre de 2003, de la Sala Penal Transitoria de la Corte Suprema, precisó que </a:t>
            </a:r>
            <a:r>
              <a:rPr lang="es-PE" i="1" dirty="0" smtClean="0"/>
              <a:t>“en cuanto a la calidad de cómplice del </a:t>
            </a:r>
            <a:r>
              <a:rPr lang="es-PE" i="1" dirty="0" err="1" smtClean="0"/>
              <a:t>coprocesado</a:t>
            </a:r>
            <a:r>
              <a:rPr lang="es-PE" i="1" dirty="0" smtClean="0"/>
              <a:t> Bedoya de Vivanco en el delito de peculado, debemos de manifestar que nuestro Código Penal recoge la tesis de la </a:t>
            </a:r>
            <a:r>
              <a:rPr lang="es-PE" i="1" dirty="0" err="1" smtClean="0"/>
              <a:t>accesoriedad</a:t>
            </a:r>
            <a:r>
              <a:rPr lang="es-PE" i="1" dirty="0" smtClean="0"/>
              <a:t> de la participación y la teoría del dominio del hecho para efectos de determinar la autoría, </a:t>
            </a:r>
            <a:r>
              <a:rPr lang="es-PE" b="1" i="1" u="sng" dirty="0" smtClean="0"/>
              <a:t>mientras que la complicidad es dependiente de un hecho principal, careciendo de autonomía y estructura delictiva propia [...] por consiguiente la conducta desplegada por el procesado Bedoya de Vivanco, persona particular, se encuentra bajo la calidad de cómplice del delito de peculado</a:t>
            </a:r>
            <a:r>
              <a:rPr lang="es-PE" i="1" dirty="0" smtClean="0"/>
              <a:t>”.</a:t>
            </a:r>
            <a:endParaRPr lang="es-PE" dirty="0"/>
          </a:p>
        </p:txBody>
      </p:sp>
    </p:spTree>
    <p:extLst>
      <p:ext uri="{BB962C8B-B14F-4D97-AF65-F5344CB8AC3E}">
        <p14:creationId xmlns:p14="http://schemas.microsoft.com/office/powerpoint/2010/main" val="278839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766119"/>
            <a:ext cx="10515600" cy="5725297"/>
          </a:xfrm>
        </p:spPr>
        <p:txBody>
          <a:bodyPr>
            <a:normAutofit fontScale="92500" lnSpcReduction="20000"/>
          </a:bodyPr>
          <a:lstStyle/>
          <a:p>
            <a:pPr marL="0" indent="0" algn="just">
              <a:buNone/>
            </a:pPr>
            <a:r>
              <a:rPr lang="es-PE" dirty="0" smtClean="0"/>
              <a:t>Finalmente, como ejemplo del cambio jurisprudencial que se produjo en la lucha contra los actos de corrupción, tenemos la Ejecutoria Suprema del 30 de diciembre de 2004. En efecto allí se expone que: </a:t>
            </a:r>
            <a:r>
              <a:rPr lang="es-PE" i="1" dirty="0" smtClean="0"/>
              <a:t>“aun siendo el tipo penal de enriquecimiento ilícito un delito especial –propio, en este caso– es absolutamente posible el concurso de terceros para su efectiva consumación, sin que tal condición implique la ruptura del título de imputación; que la intervención de terceros en delitos especiales, más allá incluso de la entidad de la contribución material concreta de cada uno de ellos, solo puede ser a título de partícipes en tanto no son funcionarios o servidores públicos, que es lo que el tipo exige para la autoría –el autor en este caso es quien infringe un deber específico o especial que el tipo penal asume–; </a:t>
            </a:r>
            <a:r>
              <a:rPr lang="es-PE" b="1" i="1" u="sng" dirty="0" err="1" smtClean="0"/>
              <a:t>accesoriedad</a:t>
            </a:r>
            <a:r>
              <a:rPr lang="es-PE" b="1" i="1" u="sng" dirty="0" smtClean="0"/>
              <a:t> que en todo caso no puede negar la consideración general que los partícipes –como todas las personas– tienen el deber de evitar la lesión del bien o interés jurídico-penal en cuestión; que es claro, entonces, que el cómplice no necesita tener la calificación jurídica que determina la autoría del hecho punible, sencillamente porque no es un autor, sino un simple partícipe</a:t>
            </a:r>
            <a:r>
              <a:rPr lang="es-PE" dirty="0" smtClean="0"/>
              <a:t>”.</a:t>
            </a:r>
          </a:p>
          <a:p>
            <a:pPr marL="0" indent="0" algn="just">
              <a:buNone/>
            </a:pPr>
            <a:endParaRPr lang="es-PE" sz="2100" dirty="0" smtClean="0"/>
          </a:p>
          <a:p>
            <a:pPr marL="0" indent="0" algn="just">
              <a:buNone/>
            </a:pPr>
            <a:r>
              <a:rPr lang="es-PE" sz="2100" dirty="0" smtClean="0"/>
              <a:t>R.N. Nº 2976-2004-Lima (SAN MARTÍN CASTRO, Jurisprudencia y precedente penal vinculante. Selección de ejecutorias de la Corte Suprema, cit., p. 652). También en Revista Peruana de Doctrina y Jurisprudencia Penales, Nº 6, Lima, 2005, p. 546.</a:t>
            </a:r>
            <a:endParaRPr lang="es-PE" sz="2100" dirty="0"/>
          </a:p>
        </p:txBody>
      </p:sp>
    </p:spTree>
    <p:extLst>
      <p:ext uri="{BB962C8B-B14F-4D97-AF65-F5344CB8AC3E}">
        <p14:creationId xmlns:p14="http://schemas.microsoft.com/office/powerpoint/2010/main" val="1828210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1178011"/>
            <a:ext cx="10515600" cy="4998952"/>
          </a:xfrm>
        </p:spPr>
        <p:txBody>
          <a:bodyPr/>
          <a:lstStyle/>
          <a:p>
            <a:pPr marL="0" indent="0" algn="ctr">
              <a:buNone/>
            </a:pPr>
            <a:r>
              <a:rPr lang="es-PE" b="1" dirty="0" smtClean="0"/>
              <a:t>ACUERDO PLENARIO N° 2-2011/CJ-116 </a:t>
            </a:r>
          </a:p>
          <a:p>
            <a:pPr marL="0" indent="0" algn="ctr">
              <a:buNone/>
            </a:pPr>
            <a:r>
              <a:rPr lang="es-PE" b="1" dirty="0" smtClean="0"/>
              <a:t>FUNDAMENTO: NUEVOS ALCANCES DE LA PRESCRIPCIÓN </a:t>
            </a:r>
          </a:p>
          <a:p>
            <a:pPr marL="0" indent="0">
              <a:buNone/>
            </a:pPr>
            <a:endParaRPr lang="es-PE" dirty="0"/>
          </a:p>
          <a:p>
            <a:pPr marL="0" indent="0" algn="just">
              <a:buNone/>
            </a:pPr>
            <a:r>
              <a:rPr lang="es-PE" dirty="0" smtClean="0"/>
              <a:t>10°. Por consiguiente, el funcionario o servidor público, en tanto en cuanto su responsabilidad penal se sustenta en la infracción del deber, siempre será autor del delito contra la Administración Pública, sin perjuicio –claro está- de los diferentes presupuestos que también se requieran para determinar la autoría de cada injusto, como por ejemplo en el delito de peculado, que exige además el vínculo funcional con el objeto. </a:t>
            </a:r>
            <a:endParaRPr lang="es-PE" dirty="0"/>
          </a:p>
        </p:txBody>
      </p:sp>
    </p:spTree>
    <p:extLst>
      <p:ext uri="{BB962C8B-B14F-4D97-AF65-F5344CB8AC3E}">
        <p14:creationId xmlns:p14="http://schemas.microsoft.com/office/powerpoint/2010/main" val="1026512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1334530"/>
            <a:ext cx="10515600" cy="4842433"/>
          </a:xfrm>
        </p:spPr>
        <p:txBody>
          <a:bodyPr/>
          <a:lstStyle/>
          <a:p>
            <a:pPr marL="0" indent="0">
              <a:buNone/>
            </a:pPr>
            <a:endParaRPr lang="es-PE" dirty="0" smtClean="0"/>
          </a:p>
          <a:p>
            <a:pPr marL="0" indent="0" algn="just">
              <a:buNone/>
            </a:pPr>
            <a:r>
              <a:rPr lang="es-PE" dirty="0" smtClean="0"/>
              <a:t>11°. Este tipo de delitos restringe el círculo de autores -como se anotó-, pero se admite la participación del “</a:t>
            </a:r>
            <a:r>
              <a:rPr lang="es-PE" dirty="0" err="1" smtClean="0"/>
              <a:t>extraneus</a:t>
            </a:r>
            <a:r>
              <a:rPr lang="es-PE" dirty="0" smtClean="0"/>
              <a:t>” que no ostenta esa obligación especial, como partícipe: inductor o cómplice. Para fundamentar esta perspectiva -en torno a la </a:t>
            </a:r>
            <a:r>
              <a:rPr lang="es-PE" dirty="0" err="1" smtClean="0"/>
              <a:t>accesoriedad</a:t>
            </a:r>
            <a:r>
              <a:rPr lang="es-PE" dirty="0" smtClean="0"/>
              <a:t> de la participación- en la jurisprudencia nacional actual se considera dominante y homogénea la tesis de la unidad de título de imputación para resolver la situación del “</a:t>
            </a:r>
            <a:r>
              <a:rPr lang="es-PE" dirty="0" err="1" smtClean="0"/>
              <a:t>extraneus</a:t>
            </a:r>
            <a:r>
              <a:rPr lang="es-PE" dirty="0" smtClean="0"/>
              <a:t>”.</a:t>
            </a:r>
            <a:endParaRPr lang="es-PE" dirty="0"/>
          </a:p>
        </p:txBody>
      </p:sp>
    </p:spTree>
    <p:extLst>
      <p:ext uri="{BB962C8B-B14F-4D97-AF65-F5344CB8AC3E}">
        <p14:creationId xmlns:p14="http://schemas.microsoft.com/office/powerpoint/2010/main" val="454393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708454"/>
            <a:ext cx="10515600" cy="5468509"/>
          </a:xfrm>
        </p:spPr>
        <p:txBody>
          <a:bodyPr>
            <a:normAutofit lnSpcReduction="10000"/>
          </a:bodyPr>
          <a:lstStyle/>
          <a:p>
            <a:pPr marL="0" indent="0">
              <a:buNone/>
            </a:pPr>
            <a:endParaRPr lang="es-PE" dirty="0" smtClean="0"/>
          </a:p>
          <a:p>
            <a:pPr marL="0" indent="0" algn="just">
              <a:buNone/>
            </a:pPr>
            <a:r>
              <a:rPr lang="es-PE" dirty="0" smtClean="0"/>
              <a:t>Esta posición, sostiene lo siguiente: </a:t>
            </a:r>
          </a:p>
          <a:p>
            <a:pPr marL="0" indent="0" algn="just">
              <a:buNone/>
            </a:pPr>
            <a:endParaRPr lang="es-PE" dirty="0"/>
          </a:p>
          <a:p>
            <a:pPr marL="514350" indent="-514350" algn="just">
              <a:buAutoNum type="alphaUcPeriod"/>
            </a:pPr>
            <a:r>
              <a:rPr lang="es-PE" dirty="0" smtClean="0"/>
              <a:t>Un mismo hecho no puede ser reputado bajo dos tipos penales diferentes. </a:t>
            </a:r>
          </a:p>
          <a:p>
            <a:pPr marL="514350" indent="-514350" algn="just">
              <a:buAutoNum type="alphaUcPeriod"/>
            </a:pPr>
            <a:endParaRPr lang="es-PE" dirty="0"/>
          </a:p>
          <a:p>
            <a:pPr marL="514350" indent="-514350" algn="just">
              <a:buAutoNum type="alphaUcPeriod"/>
            </a:pPr>
            <a:r>
              <a:rPr lang="es-PE" dirty="0" smtClean="0"/>
              <a:t>El </a:t>
            </a:r>
            <a:r>
              <a:rPr lang="es-PE" i="1" dirty="0" err="1" smtClean="0"/>
              <a:t>extraneus</a:t>
            </a:r>
            <a:r>
              <a:rPr lang="es-PE" dirty="0" smtClean="0"/>
              <a:t> puede participar en delitos funcionariales y responderá por el injusto realizado por un autor que infringe el deber especial. Por tanto, la participación del </a:t>
            </a:r>
            <a:r>
              <a:rPr lang="es-PE" i="1" dirty="0" err="1" smtClean="0"/>
              <a:t>extraneus</a:t>
            </a:r>
            <a:r>
              <a:rPr lang="es-PE" dirty="0" smtClean="0"/>
              <a:t> no constituye una categoría autónoma de </a:t>
            </a:r>
            <a:r>
              <a:rPr lang="es-PE" dirty="0" err="1" smtClean="0"/>
              <a:t>co</a:t>
            </a:r>
            <a:r>
              <a:rPr lang="es-PE" dirty="0" smtClean="0"/>
              <a:t>-ejecución del hecho punible, sino que es dependiente del hecho principal. Esto es, no posee autonomía y configuración delictiva propia a pesar de que aquél toma parte en la realización de la conducta punible. </a:t>
            </a:r>
            <a:endParaRPr lang="es-PE" dirty="0"/>
          </a:p>
        </p:txBody>
      </p:sp>
    </p:spTree>
    <p:extLst>
      <p:ext uri="{BB962C8B-B14F-4D97-AF65-F5344CB8AC3E}">
        <p14:creationId xmlns:p14="http://schemas.microsoft.com/office/powerpoint/2010/main" val="124662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365126"/>
            <a:ext cx="10515600" cy="5811838"/>
          </a:xfrm>
        </p:spPr>
        <p:txBody>
          <a:bodyPr>
            <a:normAutofit/>
          </a:bodyPr>
          <a:lstStyle/>
          <a:p>
            <a:pPr marL="0" indent="0" algn="just">
              <a:buNone/>
            </a:pPr>
            <a:r>
              <a:rPr lang="es-PE" dirty="0" smtClean="0"/>
              <a:t>12°. Desde esta posición subsidiaria, serán partícipes los que sin infringir el deber, formen parte del hecho referido a la acción del infractor del deber -el hecho punible está unido esencialmente al autor y constituye una imputación única-. Esta posición guarda absoluta concordancia con el articulo 26º CP que regula las reglas de la incomunicabilidad de las circunstancias de participación y señala lo siguiente: </a:t>
            </a:r>
            <a:r>
              <a:rPr lang="es-PE" i="1" dirty="0" smtClean="0"/>
              <a:t>“Las circunstancias y cualidades que afectan la responsabilidad de algunos de los autores y partícipes no modifican las de los otros autores o partícipes del mismo hecho punible”.</a:t>
            </a:r>
            <a:r>
              <a:rPr lang="es-PE" dirty="0" smtClean="0"/>
              <a:t> </a:t>
            </a:r>
          </a:p>
          <a:p>
            <a:pPr marL="0" indent="0" algn="just">
              <a:buNone/>
            </a:pPr>
            <a:r>
              <a:rPr lang="es-PE" dirty="0" smtClean="0"/>
              <a:t>Esta fórmula ratifica la opción dogmática y jurisprudencial que sostiene la imposibilidad de la punibilidad del </a:t>
            </a:r>
            <a:r>
              <a:rPr lang="es-PE" i="1" dirty="0" err="1" smtClean="0"/>
              <a:t>extraneus</a:t>
            </a:r>
            <a:r>
              <a:rPr lang="es-PE" dirty="0" smtClean="0"/>
              <a:t> como autor de un delito de infracción de deber. </a:t>
            </a:r>
          </a:p>
          <a:p>
            <a:pPr marL="0" indent="0" algn="just">
              <a:buNone/>
            </a:pPr>
            <a:r>
              <a:rPr lang="es-PE" dirty="0" smtClean="0"/>
              <a:t>Lo expuesto significa, además, que el partícipe sólo merece ser sancionado si existe un hecho antijurídico por parte del autor. </a:t>
            </a:r>
            <a:endParaRPr lang="es-PE" dirty="0"/>
          </a:p>
        </p:txBody>
      </p:sp>
    </p:spTree>
    <p:extLst>
      <p:ext uri="{BB962C8B-B14F-4D97-AF65-F5344CB8AC3E}">
        <p14:creationId xmlns:p14="http://schemas.microsoft.com/office/powerpoint/2010/main" val="855838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56887"/>
            <a:ext cx="10515600" cy="1325563"/>
          </a:xfrm>
        </p:spPr>
        <p:txBody>
          <a:bodyPr/>
          <a:lstStyle/>
          <a:p>
            <a:endParaRPr lang="es-PE" dirty="0"/>
          </a:p>
        </p:txBody>
      </p:sp>
      <p:sp>
        <p:nvSpPr>
          <p:cNvPr id="3" name="Marcador de contenido 2"/>
          <p:cNvSpPr>
            <a:spLocks noGrp="1"/>
          </p:cNvSpPr>
          <p:nvPr>
            <p:ph idx="1"/>
          </p:nvPr>
        </p:nvSpPr>
        <p:spPr>
          <a:xfrm>
            <a:off x="838200" y="667265"/>
            <a:ext cx="10515600" cy="5807676"/>
          </a:xfrm>
        </p:spPr>
        <p:txBody>
          <a:bodyPr/>
          <a:lstStyle/>
          <a:p>
            <a:pPr marL="0" indent="0" algn="just">
              <a:buNone/>
            </a:pPr>
            <a:r>
              <a:rPr lang="es-PE" dirty="0" smtClean="0"/>
              <a:t>17°. Desde esta perspectiva y al amparo de los principios de proporcionalidad y razonabilidad, es necesario que exista una diferenciación entre el </a:t>
            </a:r>
            <a:r>
              <a:rPr lang="es-PE" i="1" dirty="0" err="1" smtClean="0"/>
              <a:t>intranei</a:t>
            </a:r>
            <a:r>
              <a:rPr lang="es-PE" i="1" dirty="0" smtClean="0"/>
              <a:t> y </a:t>
            </a:r>
            <a:r>
              <a:rPr lang="es-PE" i="1" dirty="0" err="1" smtClean="0"/>
              <a:t>extraneus</a:t>
            </a:r>
            <a:r>
              <a:rPr lang="es-PE" i="1" dirty="0" smtClean="0"/>
              <a:t> </a:t>
            </a:r>
            <a:r>
              <a:rPr lang="es-PE" dirty="0" smtClean="0"/>
              <a:t>derivada de la diferente condición y ausencia del deber jurídico especial. </a:t>
            </a:r>
          </a:p>
          <a:p>
            <a:pPr marL="0" indent="0" algn="just">
              <a:buNone/>
            </a:pPr>
            <a:r>
              <a:rPr lang="es-PE" dirty="0" smtClean="0"/>
              <a:t>Esta distinción entre intervenciones principales y accesorias tiene el efecto de la escisión del término de la prescripción, pues con ello se va conseguir una justicia justa y un equilibrio punitivo en función a la real magnitud de la participación del agente. </a:t>
            </a:r>
          </a:p>
          <a:p>
            <a:pPr marL="0" indent="0" algn="just">
              <a:buNone/>
            </a:pPr>
            <a:r>
              <a:rPr lang="es-PE" dirty="0" smtClean="0"/>
              <a:t>Esta posición, asimismo, guarda absoluta coherencia con la regulación prescrita en el artículo 88º CP que estatuye “La prescripción corre, se suspende o se interrumpe separadamente para cada uno de los participes del hecho punible”</a:t>
            </a:r>
            <a:endParaRPr lang="es-PE" dirty="0"/>
          </a:p>
        </p:txBody>
      </p:sp>
    </p:spTree>
    <p:extLst>
      <p:ext uri="{BB962C8B-B14F-4D97-AF65-F5344CB8AC3E}">
        <p14:creationId xmlns:p14="http://schemas.microsoft.com/office/powerpoint/2010/main" val="3839058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1005016"/>
            <a:ext cx="10515600" cy="5171947"/>
          </a:xfrm>
        </p:spPr>
        <p:txBody>
          <a:bodyPr/>
          <a:lstStyle/>
          <a:p>
            <a:pPr marL="0" indent="0" algn="just">
              <a:buNone/>
            </a:pPr>
            <a:endParaRPr lang="es-PE" dirty="0" smtClean="0"/>
          </a:p>
          <a:p>
            <a:pPr marL="0" indent="0" algn="just">
              <a:buNone/>
            </a:pPr>
            <a:r>
              <a:rPr lang="es-PE" dirty="0" smtClean="0"/>
              <a:t>18°. En suma, los </a:t>
            </a:r>
            <a:r>
              <a:rPr lang="es-PE" i="1" dirty="0" err="1" smtClean="0"/>
              <a:t>extraneus</a:t>
            </a:r>
            <a:r>
              <a:rPr lang="es-PE" dirty="0" smtClean="0"/>
              <a:t> se regirán por la pena correspondiente al delito ejecutado por el autor -dentro de los comprendidos en el Capítulo II, Titulo XVIII, del Libro Segundo del CP-, pero para los efectos del cómputo de la prescripción no se les extenderá el término del plazo previsto para los autores, pues a ellos no les alcanza la circunstancia agravante que sólo corresponde al autor. </a:t>
            </a:r>
            <a:endParaRPr lang="es-PE" dirty="0"/>
          </a:p>
        </p:txBody>
      </p:sp>
    </p:spTree>
    <p:extLst>
      <p:ext uri="{BB962C8B-B14F-4D97-AF65-F5344CB8AC3E}">
        <p14:creationId xmlns:p14="http://schemas.microsoft.com/office/powerpoint/2010/main" val="284375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pic>
        <p:nvPicPr>
          <p:cNvPr id="4" name="3 Marcador de contenido"/>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3880" y="137160"/>
            <a:ext cx="10530840" cy="6553200"/>
          </a:xfrm>
          <a:prstGeom prst="rect">
            <a:avLst/>
          </a:prstGeom>
          <a:noFill/>
          <a:ln>
            <a:noFill/>
          </a:ln>
        </p:spPr>
      </p:pic>
    </p:spTree>
    <p:extLst>
      <p:ext uri="{BB962C8B-B14F-4D97-AF65-F5344CB8AC3E}">
        <p14:creationId xmlns:p14="http://schemas.microsoft.com/office/powerpoint/2010/main" val="1783111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487680"/>
            <a:ext cx="10515600" cy="5689283"/>
          </a:xfrm>
        </p:spPr>
        <p:txBody>
          <a:bodyPr>
            <a:normAutofit lnSpcReduction="10000"/>
          </a:bodyPr>
          <a:lstStyle/>
          <a:p>
            <a:pPr marL="0" indent="0" algn="ctr">
              <a:buNone/>
            </a:pPr>
            <a:endParaRPr lang="es-PE" b="1" dirty="0" smtClean="0"/>
          </a:p>
          <a:p>
            <a:pPr marL="0" indent="0" algn="ctr">
              <a:buNone/>
            </a:pPr>
            <a:r>
              <a:rPr lang="es-PE" b="1" dirty="0" smtClean="0"/>
              <a:t>«COAUTORIA» EN EL FUNCIONALISMO: INJUSTO UNICO DE PARTICIPACION DELICTIVA.</a:t>
            </a:r>
          </a:p>
          <a:p>
            <a:pPr marL="0" indent="0" algn="just">
              <a:buNone/>
            </a:pPr>
            <a:r>
              <a:rPr lang="es-PE" dirty="0" smtClean="0"/>
              <a:t>En la </a:t>
            </a:r>
            <a:r>
              <a:rPr lang="es-PE" dirty="0"/>
              <a:t>coautoría, primero habría que señalar que cada uno de los aportes individuales prestados en función a la división de trabajo debe ser integrado en un solo suceso completo que vulnera una norma garantizada penalmente. </a:t>
            </a:r>
            <a:endParaRPr lang="es-PE" dirty="0" smtClean="0"/>
          </a:p>
          <a:p>
            <a:pPr marL="0" indent="0" algn="just">
              <a:buNone/>
            </a:pPr>
            <a:endParaRPr lang="es-PE" dirty="0"/>
          </a:p>
          <a:p>
            <a:pPr marL="0" indent="0" algn="just">
              <a:buNone/>
            </a:pPr>
            <a:r>
              <a:rPr lang="es-PE" dirty="0" smtClean="0"/>
              <a:t>Este </a:t>
            </a:r>
            <a:r>
              <a:rPr lang="es-PE" dirty="0"/>
              <a:t>suceso se debe entender como una expresión colectiva de sentido incompatible con la norma, esto es, no como la existencia de varios hechos particulares que se oponen a la obligatoriedad dispuesta por la norma, sino como la presencia de un solo hecho de un colectivo, siendo éste el sujeto del comportamiento a quien se le imputa el </a:t>
            </a:r>
            <a:r>
              <a:rPr lang="es-PE" dirty="0" smtClean="0"/>
              <a:t>conflicto.</a:t>
            </a:r>
            <a:endParaRPr lang="es-PE" b="1" dirty="0" smtClean="0"/>
          </a:p>
        </p:txBody>
      </p:sp>
    </p:spTree>
    <p:extLst>
      <p:ext uri="{BB962C8B-B14F-4D97-AF65-F5344CB8AC3E}">
        <p14:creationId xmlns:p14="http://schemas.microsoft.com/office/powerpoint/2010/main" val="502468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701040"/>
            <a:ext cx="10515600" cy="5475923"/>
          </a:xfrm>
        </p:spPr>
        <p:txBody>
          <a:bodyPr/>
          <a:lstStyle/>
          <a:p>
            <a:pPr marL="0" indent="0" algn="just">
              <a:buNone/>
            </a:pPr>
            <a:r>
              <a:rPr lang="es-PE" dirty="0"/>
              <a:t>la función del Derecho penal como protección de la vigencia de las </a:t>
            </a:r>
            <a:r>
              <a:rPr lang="es-PE" dirty="0" smtClean="0"/>
              <a:t>normas </a:t>
            </a:r>
            <a:r>
              <a:rPr lang="es-PE" dirty="0"/>
              <a:t>y del delito como infracción de un deber (general negativo o especial positivo) y con ello como defraudación de expectativas (y no como un ataque externo-causal a bienes jurídicos). De esta manera, en los supuestos de intervención en un hecho punible, la actuación de autor y partícipe debe ser reconocida como </a:t>
            </a:r>
            <a:r>
              <a:rPr lang="es-PE" b="1" u="sng" dirty="0"/>
              <a:t>el único hecho de un </a:t>
            </a:r>
            <a:r>
              <a:rPr lang="es-PE" b="1" u="sng" dirty="0" smtClean="0"/>
              <a:t>colectivo</a:t>
            </a:r>
            <a:r>
              <a:rPr lang="es-PE" dirty="0" smtClean="0"/>
              <a:t>.</a:t>
            </a:r>
          </a:p>
          <a:p>
            <a:pPr marL="0" indent="0" algn="just">
              <a:buNone/>
            </a:pPr>
            <a:endParaRPr lang="es-PE" dirty="0"/>
          </a:p>
          <a:p>
            <a:pPr marL="0" indent="0" algn="just">
              <a:buNone/>
            </a:pPr>
            <a:r>
              <a:rPr lang="es-PE" dirty="0"/>
              <a:t>Desde esta interpretación de corte normativo, puede sostenerse que los tipos penales no establecen diferencia cualitativa alguna entre autoría y participación, </a:t>
            </a:r>
            <a:r>
              <a:rPr lang="es-PE" b="1" u="sng" dirty="0"/>
              <a:t>con lo cual adquiere relevancia la idea que un sujeto se convierte junto con otros en parte de un </a:t>
            </a:r>
            <a:r>
              <a:rPr lang="es-PE" b="1" u="sng" dirty="0" smtClean="0"/>
              <a:t>colectivo </a:t>
            </a:r>
            <a:r>
              <a:rPr lang="es-PE" b="1" u="sng" dirty="0"/>
              <a:t>y por ello le incumbe la acción del </a:t>
            </a:r>
            <a:r>
              <a:rPr lang="es-PE" b="1" u="sng" dirty="0" smtClean="0"/>
              <a:t>mismo</a:t>
            </a:r>
            <a:endParaRPr lang="es-PE" b="1" u="sng" dirty="0"/>
          </a:p>
        </p:txBody>
      </p:sp>
    </p:spTree>
    <p:extLst>
      <p:ext uri="{BB962C8B-B14F-4D97-AF65-F5344CB8AC3E}">
        <p14:creationId xmlns:p14="http://schemas.microsoft.com/office/powerpoint/2010/main" val="3057028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838200"/>
            <a:ext cx="10515600" cy="5338763"/>
          </a:xfrm>
        </p:spPr>
        <p:txBody>
          <a:bodyPr/>
          <a:lstStyle/>
          <a:p>
            <a:pPr marL="0" indent="0" algn="just">
              <a:buNone/>
            </a:pPr>
            <a:r>
              <a:rPr lang="es-PE" dirty="0"/>
              <a:t>Ello es así, en tanto se trata de conductas que comportan una unidad de acción o que poseen un solo sentido delictivo, el mismo que se manifiesta en una negación del respeto para con la norma penal, siendo que con ello todos los intervinientes reclaman la pertenencia por el todo del </a:t>
            </a:r>
            <a:r>
              <a:rPr lang="es-PE" dirty="0" smtClean="0"/>
              <a:t>hecho. </a:t>
            </a:r>
          </a:p>
          <a:p>
            <a:endParaRPr lang="es-PE" dirty="0"/>
          </a:p>
          <a:p>
            <a:pPr marL="0" indent="0">
              <a:buNone/>
            </a:pPr>
            <a:endParaRPr lang="es-PE" dirty="0" smtClean="0"/>
          </a:p>
          <a:p>
            <a:pPr marL="0" indent="0" algn="just">
              <a:buNone/>
            </a:pPr>
            <a:r>
              <a:rPr lang="es-PE" dirty="0" smtClean="0"/>
              <a:t>De </a:t>
            </a:r>
            <a:r>
              <a:rPr lang="es-PE" dirty="0"/>
              <a:t>esta manera, el hecho principal tiene el significado de ser tan propio del autor como del partícipe, quedando así salvaguardado el principio de responsabilidad por el propio injusto. </a:t>
            </a:r>
          </a:p>
        </p:txBody>
      </p:sp>
    </p:spTree>
    <p:extLst>
      <p:ext uri="{BB962C8B-B14F-4D97-AF65-F5344CB8AC3E}">
        <p14:creationId xmlns:p14="http://schemas.microsoft.com/office/powerpoint/2010/main" val="4106425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81000" y="533400"/>
            <a:ext cx="10972800" cy="5643563"/>
          </a:xfrm>
        </p:spPr>
        <p:txBody>
          <a:bodyPr>
            <a:normAutofit fontScale="85000" lnSpcReduction="20000"/>
          </a:bodyPr>
          <a:lstStyle/>
          <a:p>
            <a:pPr marL="0" indent="0" algn="just">
              <a:buNone/>
            </a:pPr>
            <a:r>
              <a:rPr lang="es-PE" dirty="0"/>
              <a:t>A nivel de la justicia nacional, también puede apreciarse que se reconoce la posibilidad de coautoría –y no complicidad primaria (¡!)- a nivel de actos previos a la ejecución del delito, en correspondencia con lo aquí también pretendido: </a:t>
            </a:r>
            <a:endParaRPr lang="es-PE" dirty="0" smtClean="0"/>
          </a:p>
          <a:p>
            <a:pPr marL="0" indent="0" algn="just">
              <a:buNone/>
            </a:pPr>
            <a:r>
              <a:rPr lang="es-PE" i="1" dirty="0" smtClean="0"/>
              <a:t>“</a:t>
            </a:r>
            <a:r>
              <a:rPr lang="es-PE" i="1" dirty="0"/>
              <a:t>Tres. Han participado en el hecho numerosas personas [de las cincuenta y cuatro imputadas, ocho han sido absueltas, veintisiete han sido condenadas y diecinueve están en la condición de no habidas]. Más allá de la amplitud del tipo legal, desde luego es posible diferenciar entre conductas de autoría y conductas de participación. Empero, la intervención de los imputados, en el presente caso, debe apreciarse desde la coautoría. Así: son coautores los que de común acuerdo toman parte en la ejecución del delito </a:t>
            </a:r>
            <a:r>
              <a:rPr lang="es-PE" i="1" dirty="0" err="1"/>
              <a:t>co</a:t>
            </a:r>
            <a:r>
              <a:rPr lang="es-PE" i="1" dirty="0"/>
              <a:t>-dominando el hecho, los agentes intervienen en la </a:t>
            </a:r>
            <a:r>
              <a:rPr lang="es-PE" i="1" dirty="0" err="1"/>
              <a:t>co</a:t>
            </a:r>
            <a:r>
              <a:rPr lang="es-PE" i="1" dirty="0"/>
              <a:t>-realización de la acción típica. Salvo muy contadas excepciones, los condenados, en general, adoptaron una decisión conjunta al hecho típico, que es lo que permite vincular funcionalmente los distintos aportes al mismo que llevaron a cabo; cada aportación objetiva al hecho en el estadio de ejecución está conectada a la otra mediante la división de tareas acordada en la decisión conjunta, y sus aportes fueron tales que sin ellos el hecho no hubiera podido concretarse. Su aporte durante la realización del delito, en su fase ejecutiva, tuvo un carácter necesario, difícilmente reemplazable, esencial o imprescindible; bien condicionó la propia posibilidad de realizar el hecho, o bien redujo de forma esencial el riesgo de su realización.</a:t>
            </a:r>
            <a:r>
              <a:rPr lang="es-PE" dirty="0"/>
              <a:t> </a:t>
            </a:r>
          </a:p>
        </p:txBody>
      </p:sp>
    </p:spTree>
    <p:extLst>
      <p:ext uri="{BB962C8B-B14F-4D97-AF65-F5344CB8AC3E}">
        <p14:creationId xmlns:p14="http://schemas.microsoft.com/office/powerpoint/2010/main" val="1601317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609600"/>
            <a:ext cx="10911840" cy="5928360"/>
          </a:xfrm>
        </p:spPr>
        <p:txBody>
          <a:bodyPr>
            <a:normAutofit fontScale="92500" lnSpcReduction="10000"/>
          </a:bodyPr>
          <a:lstStyle/>
          <a:p>
            <a:pPr marL="0" indent="0" algn="just">
              <a:buNone/>
            </a:pPr>
            <a:r>
              <a:rPr lang="es-PE" i="1" dirty="0"/>
              <a:t>Es de insistir, por lo demás, que lo decisivo para la coautoría, como apunta Muñoz Conde, no es la importancia del aporte de todos los miembros de la organización en el momento de la ejecución, </a:t>
            </a:r>
            <a:r>
              <a:rPr lang="es-PE" b="1" i="1" dirty="0"/>
              <a:t>sino la importancia de su contribución, ejecutiva o no, en la realización del hecho; el artículo veintiocho del Código Penal Español, similar en ese aspecto al artículo veinticuatro de nuestro Código Penal, no toma como punto de referencia común a las distintas forma de autoría la “ejecución” sino la “realización” del hecho, que es un concepto más amplio que el de “ejecución” </a:t>
            </a:r>
            <a:r>
              <a:rPr lang="es-PE" i="1" dirty="0"/>
              <a:t>[Problemas de autoría y de participación en la criminalidad organizada. En: Delincuencia organizada, Aspectos penales, procesales y criminológicos, Juan Carlos Ferré Olivé / Enrique </a:t>
            </a:r>
            <a:r>
              <a:rPr lang="es-PE" i="1" dirty="0" err="1"/>
              <a:t>Anarte</a:t>
            </a:r>
            <a:r>
              <a:rPr lang="es-PE" i="1" dirty="0"/>
              <a:t> </a:t>
            </a:r>
            <a:r>
              <a:rPr lang="es-PE" i="1" dirty="0" err="1"/>
              <a:t>Borallo</a:t>
            </a:r>
            <a:r>
              <a:rPr lang="es-PE" i="1" dirty="0"/>
              <a:t> Editores, Servicio de Publicaciones de la Universidad de Huelva, Huelva, mil novecientos noventa y nueve, página ciento cincuenta y siete]. </a:t>
            </a:r>
            <a:endParaRPr lang="es-PE" i="1" dirty="0" smtClean="0"/>
          </a:p>
          <a:p>
            <a:pPr marL="0" indent="0" algn="just">
              <a:buNone/>
            </a:pPr>
            <a:endParaRPr lang="es-PE" sz="2200" dirty="0" smtClean="0"/>
          </a:p>
          <a:p>
            <a:pPr marL="0" indent="0" algn="just">
              <a:buNone/>
            </a:pPr>
            <a:r>
              <a:rPr lang="es-PE" sz="2200" dirty="0" smtClean="0"/>
              <a:t>Ejecutoria </a:t>
            </a:r>
            <a:r>
              <a:rPr lang="es-PE" sz="2200" dirty="0"/>
              <a:t>Suprema del 8 de Junio del 2007 (R.N. N° 828-2007. LIMA). (Las negritas y el subrayado son nuestras). Asimismo, la Ejecutoria Suprema del 23 de Junio del 2011 (R.N. N° 890-2010. LIMA); Ejecutoria Suprema del 21 de Julio del 2004 (R.N. N° 1260-2004. LIMA); Ejecutoria Suprema del 2 de Julio del 2004 (R.N. N° 602-2004. HUÁNUCO)</a:t>
            </a:r>
          </a:p>
          <a:p>
            <a:pPr algn="just"/>
            <a:endParaRPr lang="es-PE" dirty="0"/>
          </a:p>
        </p:txBody>
      </p:sp>
    </p:spTree>
    <p:extLst>
      <p:ext uri="{BB962C8B-B14F-4D97-AF65-F5344CB8AC3E}">
        <p14:creationId xmlns:p14="http://schemas.microsoft.com/office/powerpoint/2010/main" val="2663224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1097280"/>
            <a:ext cx="10515600" cy="5079683"/>
          </a:xfrm>
        </p:spPr>
        <p:txBody>
          <a:bodyPr/>
          <a:lstStyle/>
          <a:p>
            <a:endParaRPr lang="es-PE" dirty="0" smtClean="0"/>
          </a:p>
          <a:p>
            <a:endParaRPr lang="es-PE" dirty="0"/>
          </a:p>
          <a:p>
            <a:pPr marL="0" indent="0">
              <a:buNone/>
            </a:pPr>
            <a:r>
              <a:rPr lang="es-PE" b="1" dirty="0" smtClean="0"/>
              <a:t>	Incomunicabilidad </a:t>
            </a:r>
            <a:r>
              <a:rPr lang="es-PE" b="1" dirty="0"/>
              <a:t>en las circunstancias de participación</a:t>
            </a:r>
            <a:endParaRPr lang="es-PE" dirty="0"/>
          </a:p>
          <a:p>
            <a:pPr marL="0" indent="0" algn="just">
              <a:buNone/>
            </a:pPr>
            <a:endParaRPr lang="es-PE" sz="3200" dirty="0"/>
          </a:p>
          <a:p>
            <a:pPr marL="0" indent="0" algn="just">
              <a:buNone/>
            </a:pPr>
            <a:r>
              <a:rPr lang="es-PE" sz="3200" b="1" dirty="0" smtClean="0"/>
              <a:t>Artículo </a:t>
            </a:r>
            <a:r>
              <a:rPr lang="es-PE" sz="3200" b="1" dirty="0"/>
              <a:t>26.- </a:t>
            </a:r>
            <a:r>
              <a:rPr lang="es-PE" sz="3200" i="1" dirty="0"/>
              <a:t>Las circunstancias y cualidades que afecten la responsabilidad de algunos de los autores y partícipes no modifican las de los otros autores o partícipes del mismo hecho punible.</a:t>
            </a:r>
          </a:p>
          <a:p>
            <a:pPr marL="0" indent="0" algn="just">
              <a:buNone/>
            </a:pPr>
            <a:endParaRPr lang="es-PE" sz="3200" dirty="0"/>
          </a:p>
        </p:txBody>
      </p:sp>
    </p:spTree>
    <p:extLst>
      <p:ext uri="{BB962C8B-B14F-4D97-AF65-F5344CB8AC3E}">
        <p14:creationId xmlns:p14="http://schemas.microsoft.com/office/powerpoint/2010/main" val="2895244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65760" y="502920"/>
            <a:ext cx="11506200" cy="6065520"/>
          </a:xfrm>
        </p:spPr>
        <p:txBody>
          <a:bodyPr>
            <a:normAutofit/>
          </a:bodyPr>
          <a:lstStyle/>
          <a:p>
            <a:pPr marL="0" indent="0" algn="just">
              <a:buNone/>
            </a:pPr>
            <a:endParaRPr lang="es-PE" sz="3000" dirty="0" smtClean="0"/>
          </a:p>
          <a:p>
            <a:pPr marL="0" indent="0" algn="just">
              <a:buNone/>
            </a:pPr>
            <a:endParaRPr lang="es-PE" sz="3000" dirty="0"/>
          </a:p>
          <a:p>
            <a:pPr marL="0" indent="0" algn="just">
              <a:buNone/>
            </a:pPr>
            <a:r>
              <a:rPr lang="es-PE" sz="3000" dirty="0" smtClean="0"/>
              <a:t>Si </a:t>
            </a:r>
            <a:r>
              <a:rPr lang="es-PE" sz="3000" dirty="0"/>
              <a:t>en el autor hay especiales relaciones, cualidades y circunstancias personales de la tipificación diferentes a las del instigador o cómplice, éstas no les favorecen ni los agravan. </a:t>
            </a:r>
            <a:endParaRPr lang="es-PE" sz="3000" dirty="0" smtClean="0"/>
          </a:p>
          <a:p>
            <a:pPr algn="just"/>
            <a:endParaRPr lang="es-PE" sz="3000" dirty="0"/>
          </a:p>
          <a:p>
            <a:pPr marL="0" indent="0" algn="just">
              <a:buNone/>
            </a:pPr>
            <a:endParaRPr lang="es-PE" sz="3000" dirty="0" smtClean="0"/>
          </a:p>
          <a:p>
            <a:pPr marL="0" indent="0" algn="just">
              <a:buNone/>
            </a:pPr>
            <a:r>
              <a:rPr lang="es-PE" sz="3000" dirty="0" smtClean="0"/>
              <a:t>Por </a:t>
            </a:r>
            <a:r>
              <a:rPr lang="es-PE" sz="3000" dirty="0"/>
              <a:t>ejemplo, si el autor mata al padre o a la madre sabiendo quien es, comete parricidio, pero no así los instigadores o cómplices porque les falta la cualidad y circunstancia personal del parentesco. </a:t>
            </a:r>
            <a:endParaRPr lang="es-PE" sz="3000" dirty="0" smtClean="0"/>
          </a:p>
        </p:txBody>
      </p:sp>
    </p:spTree>
    <p:extLst>
      <p:ext uri="{BB962C8B-B14F-4D97-AF65-F5344CB8AC3E}">
        <p14:creationId xmlns:p14="http://schemas.microsoft.com/office/powerpoint/2010/main" val="3754037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670560"/>
            <a:ext cx="10515600" cy="5852160"/>
          </a:xfrm>
        </p:spPr>
        <p:txBody>
          <a:bodyPr>
            <a:noAutofit/>
          </a:bodyPr>
          <a:lstStyle/>
          <a:p>
            <a:pPr marL="0" indent="0" algn="just">
              <a:buNone/>
            </a:pPr>
            <a:endParaRPr lang="es-PE" sz="3200" dirty="0" smtClean="0"/>
          </a:p>
          <a:p>
            <a:pPr marL="0" indent="0" algn="just">
              <a:buNone/>
            </a:pPr>
            <a:endParaRPr lang="es-PE" sz="3200" dirty="0"/>
          </a:p>
          <a:p>
            <a:pPr marL="0" indent="0" algn="just">
              <a:buNone/>
            </a:pPr>
            <a:r>
              <a:rPr lang="es-PE" sz="3200" dirty="0" smtClean="0"/>
              <a:t>Para </a:t>
            </a:r>
            <a:r>
              <a:rPr lang="es-PE" sz="3200" dirty="0"/>
              <a:t>algunas posiciones doctrinales, las circunstancias y cualidades personales se refieren únicamente al ámbito de la culpabilidad o a la penalidad a </a:t>
            </a:r>
            <a:r>
              <a:rPr lang="es-PE" sz="3200" dirty="0" smtClean="0"/>
              <a:t>imponerse. </a:t>
            </a:r>
          </a:p>
          <a:p>
            <a:pPr marL="0" indent="0" algn="just">
              <a:buNone/>
            </a:pPr>
            <a:endParaRPr lang="es-PE" sz="3200" dirty="0"/>
          </a:p>
          <a:p>
            <a:pPr marL="0" indent="0" algn="just">
              <a:buNone/>
            </a:pPr>
            <a:endParaRPr lang="es-PE" sz="3200" dirty="0" smtClean="0"/>
          </a:p>
          <a:p>
            <a:pPr marL="0" indent="0" algn="just">
              <a:buNone/>
            </a:pPr>
            <a:r>
              <a:rPr lang="es-PE" sz="3200" dirty="0" smtClean="0"/>
              <a:t>Mientras </a:t>
            </a:r>
            <a:r>
              <a:rPr lang="es-PE" sz="3200" dirty="0"/>
              <a:t>que para otros, también se circunscriben a las que están referidas al </a:t>
            </a:r>
            <a:r>
              <a:rPr lang="es-PE" sz="3200" dirty="0" smtClean="0"/>
              <a:t>injusto.</a:t>
            </a:r>
            <a:endParaRPr lang="es-PE" sz="3200" dirty="0"/>
          </a:p>
          <a:p>
            <a:pPr algn="just"/>
            <a:endParaRPr lang="es-PE" sz="3200" dirty="0"/>
          </a:p>
          <a:p>
            <a:pPr marL="0" indent="0">
              <a:buNone/>
            </a:pPr>
            <a:endParaRPr lang="es-PE" sz="3200" dirty="0"/>
          </a:p>
        </p:txBody>
      </p:sp>
    </p:spTree>
    <p:extLst>
      <p:ext uri="{BB962C8B-B14F-4D97-AF65-F5344CB8AC3E}">
        <p14:creationId xmlns:p14="http://schemas.microsoft.com/office/powerpoint/2010/main" val="2575791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472440"/>
            <a:ext cx="10515600" cy="5704523"/>
          </a:xfrm>
        </p:spPr>
        <p:txBody>
          <a:bodyPr>
            <a:normAutofit/>
          </a:bodyPr>
          <a:lstStyle/>
          <a:p>
            <a:pPr marL="0" indent="0" algn="just">
              <a:buNone/>
            </a:pPr>
            <a:endParaRPr lang="es-PE" sz="3200" dirty="0" smtClean="0"/>
          </a:p>
          <a:p>
            <a:pPr marL="0" indent="0" algn="just">
              <a:buNone/>
            </a:pPr>
            <a:endParaRPr lang="es-PE" sz="3200" dirty="0"/>
          </a:p>
          <a:p>
            <a:pPr marL="0" indent="0" algn="just">
              <a:buNone/>
            </a:pPr>
            <a:r>
              <a:rPr lang="es-PE" sz="3200" dirty="0" smtClean="0"/>
              <a:t>El artículo 51 </a:t>
            </a:r>
            <a:r>
              <a:rPr lang="es-PE" sz="3200" dirty="0"/>
              <a:t>del Código Penal </a:t>
            </a:r>
            <a:r>
              <a:rPr lang="es-PE" sz="3200" dirty="0" smtClean="0"/>
              <a:t>Cubano: </a:t>
            </a:r>
          </a:p>
          <a:p>
            <a:pPr marL="0" indent="0" algn="just">
              <a:buNone/>
            </a:pPr>
            <a:endParaRPr lang="es-PE" sz="3600" i="1" dirty="0" smtClean="0"/>
          </a:p>
          <a:p>
            <a:pPr marL="0" indent="0" algn="just">
              <a:buNone/>
            </a:pPr>
            <a:r>
              <a:rPr lang="es-PE" sz="3600" i="1" dirty="0" smtClean="0"/>
              <a:t>“</a:t>
            </a:r>
            <a:r>
              <a:rPr lang="es-PE" sz="3600" i="1" dirty="0"/>
              <a:t>Las circunstancias estrictamente personales eximentes, </a:t>
            </a:r>
            <a:r>
              <a:rPr lang="es-PE" sz="3600" b="1" i="1" u="sng" dirty="0"/>
              <a:t>atenuantes o agravantes</a:t>
            </a:r>
            <a:r>
              <a:rPr lang="es-PE" sz="3600" i="1" dirty="0"/>
              <a:t>, de la responsabilidad penal, sólo se aprecian respecto </a:t>
            </a:r>
            <a:r>
              <a:rPr lang="es-PE" sz="3600" i="1" dirty="0" smtClean="0"/>
              <a:t>a </a:t>
            </a:r>
            <a:r>
              <a:rPr lang="es-PE" sz="3600" i="1" dirty="0"/>
              <a:t>la persona en quien concurran</a:t>
            </a:r>
            <a:r>
              <a:rPr lang="es-PE" sz="3600" i="1" dirty="0" smtClean="0"/>
              <a:t>”.</a:t>
            </a:r>
          </a:p>
          <a:p>
            <a:pPr marL="0" indent="0" algn="just">
              <a:buNone/>
            </a:pPr>
            <a:endParaRPr lang="es-PE" sz="3200" i="1" dirty="0"/>
          </a:p>
          <a:p>
            <a:pPr marL="0" indent="0" algn="just">
              <a:buNone/>
            </a:pPr>
            <a:endParaRPr lang="es-PE" sz="3200" i="1" dirty="0"/>
          </a:p>
        </p:txBody>
      </p:sp>
    </p:spTree>
    <p:extLst>
      <p:ext uri="{BB962C8B-B14F-4D97-AF65-F5344CB8AC3E}">
        <p14:creationId xmlns:p14="http://schemas.microsoft.com/office/powerpoint/2010/main" val="4260306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1066800"/>
            <a:ext cx="10515600" cy="5110163"/>
          </a:xfrm>
        </p:spPr>
        <p:txBody>
          <a:bodyPr/>
          <a:lstStyle/>
          <a:p>
            <a:pPr marL="0" indent="0">
              <a:buNone/>
            </a:pPr>
            <a:endParaRPr lang="es-PE" dirty="0" smtClean="0"/>
          </a:p>
          <a:p>
            <a:pPr marL="0" indent="0" algn="just">
              <a:buNone/>
            </a:pPr>
            <a:r>
              <a:rPr lang="es-PE" sz="3600" dirty="0" smtClean="0"/>
              <a:t>Para </a:t>
            </a:r>
            <a:r>
              <a:rPr lang="es-PE" sz="3600" dirty="0"/>
              <a:t>Mir Puig, cuando las circunstancias afecten el desvalor del resultado, podrá entenderse comunicable si se conoce, mientras que si se refiere a la intención, motivación, actitud interna u otra causa personal, podrá considerarse </a:t>
            </a:r>
            <a:r>
              <a:rPr lang="es-PE" sz="3600" dirty="0" smtClean="0"/>
              <a:t>intransferible.</a:t>
            </a:r>
          </a:p>
          <a:p>
            <a:pPr marL="0" indent="0" algn="just">
              <a:buNone/>
            </a:pPr>
            <a:endParaRPr lang="de-DE" sz="3600" dirty="0" smtClean="0"/>
          </a:p>
          <a:p>
            <a:pPr marL="0" indent="0" algn="just">
              <a:buNone/>
            </a:pPr>
            <a:r>
              <a:rPr lang="de-DE" sz="3600" dirty="0"/>
              <a:t>(</a:t>
            </a:r>
            <a:r>
              <a:rPr lang="de-DE" sz="3600" dirty="0" smtClean="0"/>
              <a:t>Mir </a:t>
            </a:r>
            <a:r>
              <a:rPr lang="de-DE" sz="3600" dirty="0"/>
              <a:t>Puig. Ob. Cit. Pág. </a:t>
            </a:r>
            <a:r>
              <a:rPr lang="de-DE" sz="3600" dirty="0" smtClean="0"/>
              <a:t>554)</a:t>
            </a:r>
            <a:endParaRPr lang="es-PE" sz="3600" dirty="0"/>
          </a:p>
        </p:txBody>
      </p:sp>
    </p:spTree>
    <p:extLst>
      <p:ext uri="{BB962C8B-B14F-4D97-AF65-F5344CB8AC3E}">
        <p14:creationId xmlns:p14="http://schemas.microsoft.com/office/powerpoint/2010/main" val="166191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518160"/>
            <a:ext cx="10927080" cy="5882640"/>
          </a:xfrm>
        </p:spPr>
        <p:txBody>
          <a:bodyPr>
            <a:normAutofit/>
          </a:bodyPr>
          <a:lstStyle/>
          <a:p>
            <a:pPr marL="514350" indent="-514350">
              <a:buAutoNum type="romanUcPeriod"/>
            </a:pPr>
            <a:r>
              <a:rPr lang="es-PE" dirty="0" smtClean="0"/>
              <a:t>Intervención esencial en fase preparatoria: </a:t>
            </a:r>
            <a:r>
              <a:rPr lang="es-PE" b="1" dirty="0" smtClean="0"/>
              <a:t>cómplice primario</a:t>
            </a:r>
            <a:r>
              <a:rPr lang="es-PE" dirty="0" smtClean="0"/>
              <a:t> (art. 25,1º CP). </a:t>
            </a:r>
          </a:p>
          <a:p>
            <a:endParaRPr lang="es-PE" dirty="0" smtClean="0"/>
          </a:p>
          <a:p>
            <a:pPr marL="514350" indent="-514350">
              <a:buAutoNum type="romanUcPeriod"/>
            </a:pPr>
            <a:r>
              <a:rPr lang="es-PE" dirty="0" smtClean="0"/>
              <a:t>Intervención esencial en fase ejecutiva: </a:t>
            </a:r>
            <a:r>
              <a:rPr lang="es-PE" b="1" dirty="0" smtClean="0"/>
              <a:t>coautor </a:t>
            </a:r>
            <a:r>
              <a:rPr lang="es-PE" dirty="0" smtClean="0"/>
              <a:t>(art. 23 CP), salvo que: </a:t>
            </a:r>
          </a:p>
          <a:p>
            <a:pPr marL="514350" indent="-514350">
              <a:buAutoNum type="romanUcPeriod"/>
            </a:pPr>
            <a:endParaRPr lang="es-PE" dirty="0" smtClean="0"/>
          </a:p>
          <a:p>
            <a:pPr marL="457200" indent="-457200">
              <a:buAutoNum type="alphaUcPeriod"/>
            </a:pPr>
            <a:r>
              <a:rPr lang="es-PE" dirty="0" smtClean="0"/>
              <a:t>No concurra el tipo subjetivo de la coautoría, es decir: </a:t>
            </a:r>
          </a:p>
          <a:p>
            <a:pPr marL="0" indent="0">
              <a:buNone/>
            </a:pPr>
            <a:r>
              <a:rPr lang="es-PE" dirty="0" smtClean="0"/>
              <a:t>            a) sin acuerdo mutuo entre los sujetos o </a:t>
            </a:r>
          </a:p>
          <a:p>
            <a:pPr marL="0" indent="0">
              <a:buNone/>
            </a:pPr>
            <a:r>
              <a:rPr lang="es-PE" dirty="0" smtClean="0"/>
              <a:t>            b) sin concurrir los elementos subjetivos del injusto.</a:t>
            </a:r>
          </a:p>
          <a:p>
            <a:pPr marL="0" indent="0">
              <a:buNone/>
            </a:pPr>
            <a:endParaRPr lang="es-PE" dirty="0" smtClean="0"/>
          </a:p>
          <a:p>
            <a:pPr marL="0" indent="0">
              <a:buNone/>
            </a:pPr>
            <a:r>
              <a:rPr lang="es-PE" dirty="0"/>
              <a:t>B</a:t>
            </a:r>
            <a:r>
              <a:rPr lang="es-PE" dirty="0" smtClean="0"/>
              <a:t>. No sea autor idóneo, es decir, sin reunir las cualidades especiales o personales exigidas por el tipo correspondiente. </a:t>
            </a:r>
          </a:p>
          <a:p>
            <a:endParaRPr lang="es-PE" dirty="0"/>
          </a:p>
        </p:txBody>
      </p:sp>
    </p:spTree>
    <p:extLst>
      <p:ext uri="{BB962C8B-B14F-4D97-AF65-F5344CB8AC3E}">
        <p14:creationId xmlns:p14="http://schemas.microsoft.com/office/powerpoint/2010/main" val="2012883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1127760"/>
            <a:ext cx="10515600" cy="5049203"/>
          </a:xfrm>
        </p:spPr>
        <p:txBody>
          <a:bodyPr>
            <a:normAutofit fontScale="92500" lnSpcReduction="10000"/>
          </a:bodyPr>
          <a:lstStyle/>
          <a:p>
            <a:pPr algn="just"/>
            <a:r>
              <a:rPr lang="es-PE" sz="3200" dirty="0"/>
              <a:t>La incomunicabilidad se basa en el principio de la individualización de la responsabilidad (principio de culpabilidad). De conformidad con el principio de </a:t>
            </a:r>
            <a:r>
              <a:rPr lang="es-PE" sz="3200" dirty="0" err="1"/>
              <a:t>accesoriedad</a:t>
            </a:r>
            <a:r>
              <a:rPr lang="es-PE" sz="3200" dirty="0"/>
              <a:t> limitada, tanto la culpabilidad como aquellos casos que están más allá de ella, a nivel de la punibilidad, sólo afectan al sujeto en forma individual; esto es, no se comunican, por lo que en la aplicación de este principio podemos afirmar que las circunstancias que están a nivel de la punibilidad no se comunican. </a:t>
            </a:r>
          </a:p>
          <a:p>
            <a:pPr algn="just"/>
            <a:endParaRPr lang="es-PE" sz="3200" dirty="0"/>
          </a:p>
          <a:p>
            <a:pPr algn="just"/>
            <a:r>
              <a:rPr lang="es-PE" sz="3200" dirty="0"/>
              <a:t>Es coherente con la tesis de la </a:t>
            </a:r>
            <a:r>
              <a:rPr lang="es-PE" sz="3200" dirty="0" err="1"/>
              <a:t>accesoriedad</a:t>
            </a:r>
            <a:r>
              <a:rPr lang="es-PE" sz="3200" dirty="0"/>
              <a:t> limitada de la participación. </a:t>
            </a:r>
            <a:endParaRPr lang="es-PE" sz="3200" dirty="0" smtClean="0"/>
          </a:p>
          <a:p>
            <a:pPr algn="just"/>
            <a:endParaRPr lang="es-PE" sz="3200" dirty="0"/>
          </a:p>
        </p:txBody>
      </p:sp>
    </p:spTree>
    <p:extLst>
      <p:ext uri="{BB962C8B-B14F-4D97-AF65-F5344CB8AC3E}">
        <p14:creationId xmlns:p14="http://schemas.microsoft.com/office/powerpoint/2010/main" val="4125625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dirty="0"/>
          </a:p>
        </p:txBody>
      </p:sp>
      <p:sp>
        <p:nvSpPr>
          <p:cNvPr id="3" name="2 Marcador de contenido"/>
          <p:cNvSpPr>
            <a:spLocks noGrp="1"/>
          </p:cNvSpPr>
          <p:nvPr>
            <p:ph idx="1"/>
          </p:nvPr>
        </p:nvSpPr>
        <p:spPr>
          <a:xfrm>
            <a:off x="838200" y="1752600"/>
            <a:ext cx="10515600" cy="4424363"/>
          </a:xfrm>
        </p:spPr>
        <p:txBody>
          <a:bodyPr/>
          <a:lstStyle/>
          <a:p>
            <a:pPr marL="0" indent="0" algn="ctr">
              <a:buNone/>
            </a:pPr>
            <a:r>
              <a:rPr lang="es-PE" sz="4000" dirty="0"/>
              <a:t>¿Será coherente </a:t>
            </a:r>
            <a:r>
              <a:rPr lang="es-PE" sz="4000" dirty="0" smtClean="0"/>
              <a:t>la incomunicabilidad de circunstancias con </a:t>
            </a:r>
            <a:r>
              <a:rPr lang="es-PE" sz="4000" dirty="0"/>
              <a:t>la </a:t>
            </a:r>
            <a:r>
              <a:rPr lang="es-PE" sz="4000" dirty="0" smtClean="0"/>
              <a:t>actual Tesis </a:t>
            </a:r>
            <a:r>
              <a:rPr lang="es-PE" sz="4000" dirty="0"/>
              <a:t>de la Unidad del Título de Imputación?</a:t>
            </a:r>
          </a:p>
          <a:p>
            <a:endParaRPr lang="es-PE" dirty="0" smtClean="0"/>
          </a:p>
          <a:p>
            <a:pPr marL="0" indent="0">
              <a:buNone/>
            </a:pPr>
            <a:endParaRPr lang="es-PE" dirty="0" smtClean="0"/>
          </a:p>
          <a:p>
            <a:pPr marL="0" indent="0" algn="ctr">
              <a:buNone/>
            </a:pPr>
            <a:r>
              <a:rPr lang="es-PE" smtClean="0">
                <a:latin typeface="Arial" pitchFamily="34" charset="0"/>
                <a:cs typeface="Arial" pitchFamily="34" charset="0"/>
              </a:rPr>
              <a:t>¿Y el </a:t>
            </a:r>
            <a:r>
              <a:rPr lang="es-PE" dirty="0" smtClean="0">
                <a:latin typeface="Arial" pitchFamily="34" charset="0"/>
                <a:cs typeface="Arial" pitchFamily="34" charset="0"/>
              </a:rPr>
              <a:t>extraño Caso de Amelia Espinoza García (Corte Suprema, Casación, </a:t>
            </a:r>
            <a:r>
              <a:rPr lang="es-PE" smtClean="0">
                <a:latin typeface="Arial" pitchFamily="34" charset="0"/>
                <a:cs typeface="Arial" pitchFamily="34" charset="0"/>
              </a:rPr>
              <a:t>2016)?</a:t>
            </a:r>
            <a:endParaRPr lang="es-PE" dirty="0">
              <a:latin typeface="Arial" pitchFamily="34" charset="0"/>
              <a:cs typeface="Arial" pitchFamily="34" charset="0"/>
            </a:endParaRPr>
          </a:p>
        </p:txBody>
      </p:sp>
    </p:spTree>
    <p:extLst>
      <p:ext uri="{BB962C8B-B14F-4D97-AF65-F5344CB8AC3E}">
        <p14:creationId xmlns:p14="http://schemas.microsoft.com/office/powerpoint/2010/main" val="256561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10515600" cy="1325563"/>
          </a:xfrm>
        </p:spPr>
        <p:txBody>
          <a:bodyPr/>
          <a:lstStyle/>
          <a:p>
            <a:endParaRPr lang="es-PE"/>
          </a:p>
        </p:txBody>
      </p:sp>
      <p:sp>
        <p:nvSpPr>
          <p:cNvPr id="3" name="Marcador de contenido 2"/>
          <p:cNvSpPr>
            <a:spLocks noGrp="1"/>
          </p:cNvSpPr>
          <p:nvPr>
            <p:ph idx="1"/>
          </p:nvPr>
        </p:nvSpPr>
        <p:spPr>
          <a:xfrm>
            <a:off x="838200" y="1070919"/>
            <a:ext cx="10515600" cy="5106044"/>
          </a:xfrm>
        </p:spPr>
        <p:txBody>
          <a:bodyPr>
            <a:normAutofit lnSpcReduction="10000"/>
          </a:bodyPr>
          <a:lstStyle/>
          <a:p>
            <a:pPr marL="0" indent="0" algn="ctr">
              <a:buNone/>
            </a:pPr>
            <a:r>
              <a:rPr lang="es-PE" sz="3600" b="1" dirty="0" smtClean="0"/>
              <a:t>COMPLICIDAD </a:t>
            </a:r>
            <a:endParaRPr lang="es-PE" sz="3600" b="1" dirty="0" smtClean="0"/>
          </a:p>
          <a:p>
            <a:pPr marL="0" indent="0">
              <a:buNone/>
            </a:pPr>
            <a:endParaRPr lang="es-PE" dirty="0"/>
          </a:p>
          <a:p>
            <a:pPr marL="0" indent="0" algn="just">
              <a:buNone/>
            </a:pPr>
            <a:r>
              <a:rPr lang="es-PE" dirty="0" smtClean="0"/>
              <a:t>La complicidad (primaria o no) se puede definir positivamente, por referencia a los propios elementos que la configuran y no por exclusión del autor. </a:t>
            </a:r>
          </a:p>
          <a:p>
            <a:pPr marL="0" indent="0" algn="just">
              <a:buNone/>
            </a:pPr>
            <a:endParaRPr lang="es-PE" dirty="0"/>
          </a:p>
          <a:p>
            <a:pPr marL="0" indent="0" algn="just">
              <a:buNone/>
            </a:pPr>
            <a:r>
              <a:rPr lang="es-PE" dirty="0" smtClean="0"/>
              <a:t>Desde este punto de vista positivo, se puede definir genéricamente, como toda conducta con peligrosidad objetiva </a:t>
            </a:r>
            <a:r>
              <a:rPr lang="es-PE" i="1" dirty="0" smtClean="0"/>
              <a:t>ex ante </a:t>
            </a:r>
            <a:r>
              <a:rPr lang="es-PE" dirty="0" smtClean="0"/>
              <a:t>para el bien jurídico, consistente en la cooperación con actos físicos o psíquicos anteriores o simultáneos que contribuyen y favorecen causalmente la ejecución del hecho, incrementando el riesgo de lesión del bien jurídico por parte del autor, que también está protegido frente al cómplice.</a:t>
            </a:r>
            <a:endParaRPr lang="es-PE" dirty="0"/>
          </a:p>
        </p:txBody>
      </p:sp>
    </p:spTree>
    <p:extLst>
      <p:ext uri="{BB962C8B-B14F-4D97-AF65-F5344CB8AC3E}">
        <p14:creationId xmlns:p14="http://schemas.microsoft.com/office/powerpoint/2010/main" val="3101386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838200" y="733168"/>
            <a:ext cx="10515600" cy="5443795"/>
          </a:xfrm>
        </p:spPr>
        <p:txBody>
          <a:bodyPr>
            <a:normAutofit lnSpcReduction="10000"/>
          </a:bodyPr>
          <a:lstStyle/>
          <a:p>
            <a:pPr marL="0" indent="0" algn="just">
              <a:buNone/>
            </a:pPr>
            <a:r>
              <a:rPr lang="es-PE" dirty="0" smtClean="0"/>
              <a:t>el cómplice también puede ser definido de </a:t>
            </a:r>
            <a:r>
              <a:rPr lang="es-PE" b="1" dirty="0" smtClean="0"/>
              <a:t>forma negativa</a:t>
            </a:r>
            <a:r>
              <a:rPr lang="es-PE" dirty="0" smtClean="0"/>
              <a:t>, es decir, por exclusión del concepto de coautor que ya hemos ofrecido. Desde este punto de vista, conviene recordar, muy esquemáticamente, que coautor sería todo aquél que interviene en división de trabajo durante la fase de ejecución del hecho punible, prestando una contribución objetivo-materialmente relevante por desempeñar una función independiente y esencial, desde la perspectiva ex ante del espectador objetivo, que configura plenamente el sí y el cómo de la realización del hecho, en el marco del plan delictivo global acordado, concurriendo además las cualidades personales, especiales y subjetivas exigidas en el correspondiente tipo penal para ser autor idóneo. </a:t>
            </a:r>
          </a:p>
          <a:p>
            <a:pPr marL="0" indent="0" algn="just">
              <a:buNone/>
            </a:pPr>
            <a:r>
              <a:rPr lang="es-PE" dirty="0" smtClean="0"/>
              <a:t>De donde podemos deducir, por tanto, que todo aquel interviniente que no reúna todos estos requisitos y características no podrá ser coautor, sino cómplice (primario o no).</a:t>
            </a:r>
            <a:endParaRPr lang="es-PE" dirty="0"/>
          </a:p>
        </p:txBody>
      </p:sp>
    </p:spTree>
    <p:extLst>
      <p:ext uri="{BB962C8B-B14F-4D97-AF65-F5344CB8AC3E}">
        <p14:creationId xmlns:p14="http://schemas.microsoft.com/office/powerpoint/2010/main" val="2454760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35280" y="457200"/>
            <a:ext cx="11612880" cy="6263640"/>
          </a:xfrm>
        </p:spPr>
        <p:txBody>
          <a:bodyPr>
            <a:normAutofit fontScale="85000" lnSpcReduction="20000"/>
          </a:bodyPr>
          <a:lstStyle/>
          <a:p>
            <a:pPr marL="0" indent="0" algn="just">
              <a:buNone/>
            </a:pPr>
            <a:r>
              <a:rPr lang="es-PE" dirty="0"/>
              <a:t>En la justicia nacional, el cómplice </a:t>
            </a:r>
            <a:r>
              <a:rPr lang="es-PE" dirty="0" smtClean="0"/>
              <a:t>primario</a:t>
            </a:r>
          </a:p>
          <a:p>
            <a:pPr marL="0" indent="0" algn="just">
              <a:buNone/>
            </a:pPr>
            <a:r>
              <a:rPr lang="es-PE" dirty="0" smtClean="0"/>
              <a:t>“TERCERO</a:t>
            </a:r>
            <a:r>
              <a:rPr lang="es-PE" dirty="0"/>
              <a:t>: Que, a partir de las declaraciones glosadas y de la última declaración del acusado MS, se tiene que el autor de los disparos fue él, que lo hizo dolosamente y en el marco de un mutuo acontecimiento con otro grupo de personas; Que por la forma y circunstancias del evento delictivo es de concluir que el acusado MS disparó dolosamente contra los agraviados y que como consecuencia de los disparos que efectuó un agraviado falleció y otro resultó herido; Que se trata de una conducta comisiva y con dolo directo, no eventual, en tanto que el resultado muerte y lesiones se produjo como consecuencia de los disparos que, en el marco de una agresión mutua, efectuó en dirección a los agraviados y con conocimiento de los resultados que la utilización de un arma de fuego traían consigo; Que el imputado, desde luego, era consciente del peligro concreto que generaba su acción, conocía la conducta que llevó a cabo y sus consecuencias, pero no sólo eso sino que tales consecuencias eran buscadas de propósito por él, constituían su meta, no de otra forma se explica los disparos que efectuó en dirección a los agraviados: las circunstancias del hecho, el medio utilizado y la zona del cuerpo humano que fue afectada, acreditan esta conclusión. </a:t>
            </a:r>
            <a:r>
              <a:rPr lang="es-PE" b="1" i="1" dirty="0"/>
              <a:t>CUARTO: Que, en cuanto al encausado PC, las declaraciones de … establecen que en el curso de la gresca proporcionó el arma a su coacusado MS para que dispare contra sus ocasionales contrincantes; Que, siendo así, PC tiene la calidad de cómplice primario o necesario, en tanto que en la etapa de preparación del hecho principal: disparos contra los agraviados, aportó dolosamente al mismo una contribución sin la cual el delito no hubiera podido cometerse (</a:t>
            </a:r>
            <a:r>
              <a:rPr lang="es-PE" b="1" i="1" dirty="0" smtClean="0"/>
              <a:t>véase</a:t>
            </a:r>
            <a:r>
              <a:rPr lang="es-PE" b="1" i="1" dirty="0"/>
              <a:t>: artículo veinticinco, primer párrafo del Código Penal</a:t>
            </a:r>
            <a:r>
              <a:rPr lang="es-PE" b="1" i="1" dirty="0" smtClean="0"/>
              <a:t>)…”</a:t>
            </a:r>
          </a:p>
          <a:p>
            <a:pPr marL="0" indent="0" algn="just">
              <a:buNone/>
            </a:pPr>
            <a:r>
              <a:rPr lang="es-PE" dirty="0"/>
              <a:t>Ejecutoria Suprema del 16 de Mayo de 2005 (R.N. N° 938-2005. LIMA). (Las cursivas son nuestras). </a:t>
            </a:r>
            <a:endParaRPr lang="es-PE" b="1" i="1" dirty="0"/>
          </a:p>
        </p:txBody>
      </p:sp>
    </p:spTree>
    <p:extLst>
      <p:ext uri="{BB962C8B-B14F-4D97-AF65-F5344CB8AC3E}">
        <p14:creationId xmlns:p14="http://schemas.microsoft.com/office/powerpoint/2010/main" val="574081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533400"/>
            <a:ext cx="10927080" cy="6172200"/>
          </a:xfrm>
        </p:spPr>
        <p:txBody>
          <a:bodyPr>
            <a:normAutofit fontScale="92500" lnSpcReduction="20000"/>
          </a:bodyPr>
          <a:lstStyle/>
          <a:p>
            <a:pPr marL="0" indent="0" algn="just">
              <a:buNone/>
            </a:pPr>
            <a:r>
              <a:rPr lang="es-PE" dirty="0" smtClean="0"/>
              <a:t>“SEXTO</a:t>
            </a:r>
            <a:r>
              <a:rPr lang="es-PE" dirty="0"/>
              <a:t>: Que, en lo que concierne a HBV, se ha establecido que prestó su concurso para alquilar el vehículo (…), coche que finalmente fue utilizado en el robo; que si bien no se ha acreditado fehacientemente que intervino directamente durante su desarrollo, resulta evidente que compartió los ilícitos propósitos de sus demás coacusados; que está probado que la persona que proporcionó el automóvil en referencia a CC fue HBV, que durante su procesamiento este último acusado no ha tenido una posición uniforme, pues en un primer momento dijo que alquiló el vehículo para dirigirse a una fiesta patronal y que se comprometió a que el chofer sería CC; que, sin embargo, se rectifica en el juicio oral y sostiene que alquiló el automóvil para luego sub alquilarlo a su mencionado coacusado, lo que no resulta compatible con el contrato privado (…) contradicciones de las que se desprende que su voluntad se orienta a disimular su verdadera actuación; que, por otro lado, el encausado HBV registra antecedentes penales por delito de lesiones, tenencia ilegal de arma y hurto agravado (…). </a:t>
            </a:r>
            <a:r>
              <a:rPr lang="es-PE" b="1" dirty="0"/>
              <a:t>SÉTIMO: Que de lo expuesto se desprende que la colaboración prestada por BV para la consumación del robo fue sustancial, pues sin su intervención no hubiese sido posible que los asaltantes dispusieran de la movilidad para sus ilícitos objetivos, razón por la cual es de estimar que le corresponde la condición de cómplice o partícipe primario</a:t>
            </a:r>
            <a:r>
              <a:rPr lang="es-PE" b="1" dirty="0" smtClean="0"/>
              <a:t>”.</a:t>
            </a:r>
          </a:p>
          <a:p>
            <a:pPr marL="0" indent="0" algn="just">
              <a:buNone/>
            </a:pPr>
            <a:r>
              <a:rPr lang="es-PE" dirty="0"/>
              <a:t>Ejecutoria Suprema del 16 de Agosto del 2006 (R.N. N° 2882-2006. AYACUCHO).</a:t>
            </a:r>
            <a:endParaRPr lang="es-PE" b="1" dirty="0"/>
          </a:p>
        </p:txBody>
      </p:sp>
    </p:spTree>
    <p:extLst>
      <p:ext uri="{BB962C8B-B14F-4D97-AF65-F5344CB8AC3E}">
        <p14:creationId xmlns:p14="http://schemas.microsoft.com/office/powerpoint/2010/main" val="353348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838200" y="563880"/>
            <a:ext cx="10515600" cy="5613083"/>
          </a:xfrm>
        </p:spPr>
        <p:txBody>
          <a:bodyPr>
            <a:normAutofit lnSpcReduction="10000"/>
          </a:bodyPr>
          <a:lstStyle/>
          <a:p>
            <a:r>
              <a:rPr lang="es-PE" dirty="0"/>
              <a:t>Mientras que el cómplice secundario es tenido como</a:t>
            </a:r>
            <a:r>
              <a:rPr lang="es-PE" dirty="0" smtClean="0"/>
              <a:t>:</a:t>
            </a:r>
          </a:p>
          <a:p>
            <a:endParaRPr lang="es-PE" dirty="0"/>
          </a:p>
          <a:p>
            <a:pPr marL="0" indent="0" algn="just">
              <a:buNone/>
            </a:pPr>
            <a:r>
              <a:rPr lang="es-PE" dirty="0" smtClean="0"/>
              <a:t> </a:t>
            </a:r>
            <a:r>
              <a:rPr lang="es-PE" dirty="0"/>
              <a:t>“…Que como se desprende de autos los encausados WAZC y AAAC se mantuvieron a escasos metros donde se desarrolló el hecho imputado, expectantes e inactivos, consintiendo la consumación del ilícito, dialogando con los sujetos que ejecutaron el mismo a quienes conocían, configurándose por ende un caso de complicidad secundaria, </a:t>
            </a:r>
            <a:r>
              <a:rPr lang="es-PE" sz="3200" b="1" dirty="0"/>
              <a:t>ya que la presencia de los citados procesados fue prescindible, no requiriéndose su concurso activo en la consumación del objetivo </a:t>
            </a:r>
            <a:r>
              <a:rPr lang="es-PE" sz="3200" b="1" dirty="0" smtClean="0"/>
              <a:t>trazado</a:t>
            </a:r>
            <a:r>
              <a:rPr lang="es-PE" dirty="0" smtClean="0"/>
              <a:t>…”</a:t>
            </a:r>
          </a:p>
          <a:p>
            <a:pPr marL="0" indent="0" algn="just">
              <a:buNone/>
            </a:pPr>
            <a:endParaRPr lang="es-PE" dirty="0"/>
          </a:p>
          <a:p>
            <a:pPr marL="0" indent="0" algn="just">
              <a:buNone/>
            </a:pPr>
            <a:r>
              <a:rPr lang="es-PE" dirty="0"/>
              <a:t>Ejecutoria Suprema del 15 de Julio de 2004 (R.N. N° 989-2004. CALLAO).</a:t>
            </a:r>
          </a:p>
        </p:txBody>
      </p:sp>
    </p:spTree>
    <p:extLst>
      <p:ext uri="{BB962C8B-B14F-4D97-AF65-F5344CB8AC3E}">
        <p14:creationId xmlns:p14="http://schemas.microsoft.com/office/powerpoint/2010/main" val="63426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a:xfrm>
            <a:off x="945292" y="1690688"/>
            <a:ext cx="10515600" cy="4351338"/>
          </a:xfrm>
        </p:spPr>
        <p:txBody>
          <a:bodyPr>
            <a:normAutofit/>
          </a:bodyPr>
          <a:lstStyle/>
          <a:p>
            <a:pPr marL="0" indent="0" algn="ctr">
              <a:buNone/>
            </a:pPr>
            <a:endParaRPr lang="es-PE" sz="4400" b="1" cap="all" dirty="0" smtClean="0"/>
          </a:p>
          <a:p>
            <a:pPr marL="0" indent="0" algn="ctr">
              <a:buNone/>
            </a:pPr>
            <a:r>
              <a:rPr lang="es-PE" sz="4400" b="1" cap="all" dirty="0" smtClean="0"/>
              <a:t>DECRETO LEGISLATIVO </a:t>
            </a:r>
          </a:p>
          <a:p>
            <a:pPr marL="0" indent="0" algn="ctr">
              <a:buNone/>
            </a:pPr>
            <a:r>
              <a:rPr lang="es-PE" sz="4400" b="1" cap="all" dirty="0" smtClean="0"/>
              <a:t>Nº </a:t>
            </a:r>
            <a:r>
              <a:rPr lang="es-PE" sz="4400" b="1" cap="all" dirty="0"/>
              <a:t>1351</a:t>
            </a:r>
            <a:endParaRPr lang="es-PE" sz="4400" b="1" dirty="0"/>
          </a:p>
        </p:txBody>
      </p:sp>
    </p:spTree>
    <p:extLst>
      <p:ext uri="{BB962C8B-B14F-4D97-AF65-F5344CB8AC3E}">
        <p14:creationId xmlns:p14="http://schemas.microsoft.com/office/powerpoint/2010/main" val="260695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3521</Words>
  <Application>Microsoft Office PowerPoint</Application>
  <PresentationFormat>Personalizado</PresentationFormat>
  <Paragraphs>110</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AUTORIA Y PARTICIPACION  James Reátegui Sánchez</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netplay</dc:creator>
  <cp:lastModifiedBy>PC-Principal</cp:lastModifiedBy>
  <cp:revision>15</cp:revision>
  <dcterms:created xsi:type="dcterms:W3CDTF">2017-01-08T22:50:10Z</dcterms:created>
  <dcterms:modified xsi:type="dcterms:W3CDTF">2020-10-21T20:18:18Z</dcterms:modified>
</cp:coreProperties>
</file>